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5" r:id="rId2"/>
    <p:sldId id="266" r:id="rId3"/>
    <p:sldId id="269" r:id="rId4"/>
    <p:sldId id="267" r:id="rId5"/>
    <p:sldId id="2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907624-93F3-2545-8396-0E9EA7B674B3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9DC69-9E6B-334A-A260-4F205CC6B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30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FFE5D-F2AC-712B-2569-7F55FB08E6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644B1-EAAB-8F34-3BDD-CA5C17DB1D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E2BF2-46A9-3930-5A39-91B0E903A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50876-17A4-E083-1613-1F858DABC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713A7-AF49-2F15-0E86-4DEB84BCC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44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7EDBA-3B4E-1C14-4E91-4AD77DB7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4FA9DF-866F-D8FE-5043-6E7FFE2068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7F521-BD20-B6BC-5003-0AC9458C7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4474D-292E-6C95-1D64-FCA715550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43DC1-B839-0EB0-4172-19B3F536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42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18B39-FEFF-C337-C10E-1098832EBA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FCCD3-D753-68D7-DE4A-B2F58A12D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D39A6-FABA-3E46-3D61-31E342605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40F8A-9721-3B7E-D9DF-9464C3F2B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7C7A0-9BC6-F478-8FED-0BF793FD3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32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E5927-4E0E-1799-B6CD-48B228466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5A7E6-C774-E831-C534-A3F848F4C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B0FF0-3908-5760-E702-614CF7D88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D348C-0671-5B1C-5F4F-0818A3068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F5178-635A-AEE0-B054-403EC1751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08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20018-C07A-EDCA-E510-9CDFFB26D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0366E9-4E1E-0424-FA4B-B2093E7F0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8E873-95D7-C3C1-36B7-650EF90DD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1184D-8720-9389-8D30-8BBEFAF20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F0D66-6274-7979-323B-94B61C4A7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60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4E5BF-8E15-A994-E998-AD24C19CD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18386-8E73-C19E-BA60-1D95F12E4A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9AA562-A42B-EC59-C1AA-E00DEAA10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68428-7639-BA05-7772-270D949D8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0C838A-3CC1-3753-834D-6554CA18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C3A7F-89C9-E687-514E-549838D9B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358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66E29-B6B9-0C78-7849-375BAB1ED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CE7F0-DD0F-7E9F-D2EA-53F8304C5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1F8A3-AC56-A5B6-679C-50D0E31AC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E29600-DA9B-1791-A65C-6FA0D7C8F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3FB0DD-C031-72A9-7ABD-5E43309529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719209-C4F2-994F-42A5-8EE02B9DF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2D814B-7E15-5B55-EDD5-72C31983E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214D32-F44C-B933-8009-E89F2ECA8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30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4199-232A-C2A6-3994-C04707AE5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0A11D7-0B5F-D839-C646-E0441A580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3AB43A-873A-0486-5CA6-893B3F323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CE1309-35AD-DDAC-8443-BD115E5F9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45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F5EA46-A110-FF81-D6E4-9BFFD4211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F12B6F-6B1B-DF8B-D552-8E3EE4C9E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B38803-F65F-5C3D-34C6-FE82646CE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46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33FB1-4EE9-5539-FF47-3E83BB8FF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7F864-1D13-9759-6B14-DF074E111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9E5FB-611E-02E6-E891-32A928E261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75848F-4D24-3337-E579-F9510EC2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E68842-8B26-889E-DF32-B7804FC09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F24C66-40A7-0176-1E04-57DD93976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89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9C092-9C62-D792-7A9B-377A9B142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179D36-54CD-C33F-E32D-17C7BE201F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D5049-D4FD-7802-27E9-7C96449FC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275F4-D400-DDE3-1CA3-06789E1C5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9868C-821C-79F0-68B2-00E3AC1A1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AB4B8-EE52-DEA5-3957-AB6161A45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56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F7C4A8-216E-475C-46A1-7E408CD31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99B37-34C7-838D-AED2-F8F83FC6B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3FFB4-604F-6456-0499-3F881FD852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3B2CE-FCF9-C541-A7EF-29BDD648AC51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6274E-AECB-B233-66B5-415970C74A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F1B6E-D218-B4E2-2900-333B34E3C6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674607-E92F-3746-8CD7-43910FA09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234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/>
          </a:bodyPr>
          <a:lstStyle/>
          <a:p>
            <a:r>
              <a:rPr lang="en-US" sz="4800" dirty="0"/>
              <a:t>model selection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16403" y="3912149"/>
            <a:ext cx="4549066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CS-Stat 119, Intro to Data Science II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D6154-BD98-8061-9CB6-B63EE586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1E8AB-3CE4-3AA1-C178-F851D8722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parameters always gives better fit.</a:t>
            </a:r>
          </a:p>
          <a:p>
            <a:endParaRPr lang="en-US" dirty="0"/>
          </a:p>
          <a:p>
            <a:r>
              <a:rPr lang="en-US" dirty="0"/>
              <a:t>Semantically:</a:t>
            </a:r>
          </a:p>
          <a:p>
            <a:pPr lvl="1"/>
            <a:r>
              <a:rPr lang="en-US" dirty="0"/>
              <a:t>Model selection:  find the best model among a handful of alternatives</a:t>
            </a:r>
          </a:p>
          <a:p>
            <a:pPr lvl="1"/>
            <a:r>
              <a:rPr lang="en-US" dirty="0"/>
              <a:t>Model evaluation: estimate the error rate that the model will have on out-of-training-sample data</a:t>
            </a:r>
          </a:p>
          <a:p>
            <a:pPr lvl="1"/>
            <a:endParaRPr lang="en-US" dirty="0"/>
          </a:p>
          <a:p>
            <a:r>
              <a:rPr lang="en-US" dirty="0"/>
              <a:t>The need for avoiding bias in model evaluation here gives rise to the </a:t>
            </a:r>
          </a:p>
          <a:p>
            <a:pPr lvl="1"/>
            <a:r>
              <a:rPr lang="en-US" dirty="0"/>
              <a:t>Training / Validation / Test set convention.</a:t>
            </a:r>
          </a:p>
        </p:txBody>
      </p:sp>
    </p:spTree>
    <p:extLst>
      <p:ext uri="{BB962C8B-B14F-4D97-AF65-F5344CB8AC3E}">
        <p14:creationId xmlns:p14="http://schemas.microsoft.com/office/powerpoint/2010/main" val="1904653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7839F-569A-EE0B-1E5B-CF8FEAFE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Bias-Variance decomposition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25DEA-B851-8FB3-961F-D43B00490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Total error = Irreducible Error +  Bias2 +  Variance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 also, if we use a test set that is small, we will have a large variance in our measurement of the error.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to outrun this problem?</a:t>
            </a:r>
          </a:p>
          <a:p>
            <a:pPr marL="0" indent="0">
              <a:buNone/>
            </a:pPr>
            <a:r>
              <a:rPr lang="en-US" dirty="0"/>
              <a:t>Cross-validation  (take multiple testing sets and train model many times) (Expensive, re-trains model many times)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281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128B0-5F33-5BA9-9D82-3EACB0C23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attacks on model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4B2C1-3C8E-7C12-0B26-9A26F9A26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“Simple” in the sense that they weigh the data mismatch against a function of the number of parameters, without considering the uncertainty in the parameters.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Mallow’s C  </a:t>
            </a:r>
          </a:p>
          <a:p>
            <a:r>
              <a:rPr lang="en-US" dirty="0"/>
              <a:t>Akaike Information Criterion  (Hideo Akaike, 1974) </a:t>
            </a:r>
          </a:p>
          <a:p>
            <a:r>
              <a:rPr lang="en-US" dirty="0"/>
              <a:t>Bayes Information Criterion  (Gideon Schwartz, 1978)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These tend to prefer overly simple models.</a:t>
            </a:r>
          </a:p>
        </p:txBody>
      </p:sp>
    </p:spTree>
    <p:extLst>
      <p:ext uri="{BB962C8B-B14F-4D97-AF65-F5344CB8AC3E}">
        <p14:creationId xmlns:p14="http://schemas.microsoft.com/office/powerpoint/2010/main" val="4058886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E87C9-C6DF-EF91-B5FF-7EBA45BC9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44972-BEE3-00F4-DE5A-28E2544F4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AIC = 2k           – 2 LL</a:t>
            </a:r>
          </a:p>
          <a:p>
            <a:r>
              <a:rPr lang="en-US" dirty="0"/>
              <a:t>BIC = k log(N)  – 2 LL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Both are penalties for complexity cast as terms in the loss function</a:t>
            </a:r>
          </a:p>
          <a:p>
            <a:pPr marL="0" indent="0">
              <a:buNone/>
            </a:pPr>
            <a:r>
              <a:rPr lang="en-US" dirty="0"/>
              <a:t>BIC penalizes parameters more harshly</a:t>
            </a:r>
          </a:p>
          <a:p>
            <a:pPr marL="0" indent="0">
              <a:buNone/>
            </a:pPr>
            <a:r>
              <a:rPr lang="en-US" dirty="0"/>
              <a:t>AIC has a </a:t>
            </a:r>
            <a:r>
              <a:rPr lang="en-US"/>
              <a:t>frequentist motivation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ACCC50-E530-6214-479F-C709D51DF1F6}"/>
              </a:ext>
            </a:extLst>
          </p:cNvPr>
          <p:cNvSpPr/>
          <p:nvPr/>
        </p:nvSpPr>
        <p:spPr>
          <a:xfrm>
            <a:off x="6528039" y="1972126"/>
            <a:ext cx="38703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k – number of parameters in the model</a:t>
            </a:r>
          </a:p>
          <a:p>
            <a:r>
              <a:rPr lang="en-US" dirty="0"/>
              <a:t>N – number of data points</a:t>
            </a:r>
          </a:p>
        </p:txBody>
      </p:sp>
    </p:spTree>
    <p:extLst>
      <p:ext uri="{BB962C8B-B14F-4D97-AF65-F5344CB8AC3E}">
        <p14:creationId xmlns:p14="http://schemas.microsoft.com/office/powerpoint/2010/main" val="2590392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</TotalTime>
  <Words>245</Words>
  <Application>Microsoft Macintosh PowerPoint</Application>
  <PresentationFormat>Widescreen</PresentationFormat>
  <Paragraphs>34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Corbel</vt:lpstr>
      <vt:lpstr>Gill Sans Light</vt:lpstr>
      <vt:lpstr>Office Theme</vt:lpstr>
      <vt:lpstr>model selection</vt:lpstr>
      <vt:lpstr>PowerPoint Presentation</vt:lpstr>
      <vt:lpstr>Bias-Variance decomposition</vt:lpstr>
      <vt:lpstr>Simple attacks on model complexity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selection</dc:title>
  <dc:creator>Will Trimble</dc:creator>
  <cp:lastModifiedBy>Will Trimble</cp:lastModifiedBy>
  <cp:revision>1</cp:revision>
  <dcterms:created xsi:type="dcterms:W3CDTF">2022-05-08T21:57:59Z</dcterms:created>
  <dcterms:modified xsi:type="dcterms:W3CDTF">2022-05-09T12:59:46Z</dcterms:modified>
</cp:coreProperties>
</file>

<file path=docProps/thumbnail.jpeg>
</file>